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12/9/2015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Stony the Road We Trod: </a:t>
            </a:r>
            <a:br>
              <a:rPr lang="en-US" sz="6000" dirty="0" smtClean="0"/>
            </a:br>
            <a:r>
              <a:rPr lang="en-US" sz="6000" dirty="0" smtClean="0"/>
              <a:t>Slavery in the New World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5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Conquest of Paradise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October 12, 1492: Columbus lands in the New World</a:t>
            </a:r>
          </a:p>
          <a:p>
            <a:pPr lvl="1"/>
            <a:r>
              <a:rPr lang="en-US" dirty="0" smtClean="0"/>
              <a:t>This is the first recorded contact between the Old and New World in 17,000 years</a:t>
            </a:r>
          </a:p>
          <a:p>
            <a:pPr lvl="1"/>
            <a:endParaRPr lang="en-US" dirty="0"/>
          </a:p>
          <a:p>
            <a:r>
              <a:rPr lang="en-US" dirty="0" smtClean="0"/>
              <a:t>European countries (Spain and Portugal) realize the economic potential of the Americas and race to establish colonies</a:t>
            </a:r>
            <a:endParaRPr lang="en-US" dirty="0"/>
          </a:p>
        </p:txBody>
      </p:sp>
      <p:pic>
        <p:nvPicPr>
          <p:cNvPr id="1030" name="Picture 6" descr="http://www.historyeuro.com/za/shows/mankind-the-story-of-all-of-us/gallery/carouselGallery/0/assetPhotos/09/image/4.3-640x3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6" y="2044667"/>
            <a:ext cx="5990667" cy="336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1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Sixteenth Century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Portugal and Spain establish plantations – massive farms for growing a crop to sell</a:t>
            </a:r>
          </a:p>
          <a:p>
            <a:pPr lvl="1"/>
            <a:r>
              <a:rPr lang="en-US" dirty="0" smtClean="0"/>
              <a:t>In the Caribbean many plantations grow sugar, coffee, molasses</a:t>
            </a:r>
            <a:r>
              <a:rPr lang="en-US" dirty="0"/>
              <a:t> </a:t>
            </a:r>
            <a:r>
              <a:rPr lang="en-US" dirty="0" smtClean="0"/>
              <a:t>and cocoa.</a:t>
            </a:r>
          </a:p>
          <a:p>
            <a:pPr lvl="1"/>
            <a:r>
              <a:rPr lang="en-US" dirty="0" smtClean="0"/>
              <a:t>Almost all of the plantations used indigenous peoples as slaves…at first</a:t>
            </a:r>
          </a:p>
          <a:p>
            <a:r>
              <a:rPr lang="en-US" dirty="0" smtClean="0"/>
              <a:t>Many indigenous peoples were wiped out by European diseases.</a:t>
            </a:r>
            <a:endParaRPr lang="en-US" dirty="0"/>
          </a:p>
        </p:txBody>
      </p:sp>
      <p:pic>
        <p:nvPicPr>
          <p:cNvPr id="2050" name="Picture 2" descr="http://upload.wikimedia.org/wikipedia/commons/f/fc/Rose_Hall_(Jamaica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40" y="1690688"/>
            <a:ext cx="5952030" cy="434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9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Rise of African Slavery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European colonists turned to Africans because they were more resistant to </a:t>
            </a:r>
            <a:r>
              <a:rPr lang="en-US" dirty="0" smtClean="0"/>
              <a:t>disease and </a:t>
            </a:r>
            <a:r>
              <a:rPr lang="en-US" dirty="0" smtClean="0"/>
              <a:t>had experience raising crops</a:t>
            </a:r>
          </a:p>
          <a:p>
            <a:endParaRPr lang="en-US" dirty="0"/>
          </a:p>
          <a:p>
            <a:r>
              <a:rPr lang="en-US" u="sng" dirty="0" smtClean="0"/>
              <a:t>The first African slaves were imported to the New World in 1502 by Portugal</a:t>
            </a:r>
            <a:endParaRPr lang="en-US" u="sng" dirty="0"/>
          </a:p>
        </p:txBody>
      </p:sp>
      <p:pic>
        <p:nvPicPr>
          <p:cNvPr id="3076" name="Picture 4" descr="https://upload.wikimedia.org/wikipedia/commons/thumb/5/50/The_Slave_Trade_by_Auguste_Francois_Biard.jpg/800px-The_Slave_Trade_by_Auguste_Francois_Biar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67" y="1690688"/>
            <a:ext cx="5945633" cy="426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4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Triangle Trade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Triangle Trade was a system that moved people and goods between the Americas, Europe, and Africa</a:t>
            </a:r>
            <a:endParaRPr lang="en-US" dirty="0" smtClean="0"/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Rum and finished products were shipped from Europe to Africa to trade for slaves</a:t>
            </a:r>
          </a:p>
          <a:p>
            <a:pPr lvl="1"/>
            <a:endParaRPr lang="en-US" u="sng" dirty="0"/>
          </a:p>
          <a:p>
            <a:pPr lvl="1"/>
            <a:r>
              <a:rPr lang="en-US" u="sng" dirty="0" smtClean="0"/>
              <a:t>Slaves were shipped to the plantations in the Americas to work</a:t>
            </a:r>
          </a:p>
          <a:p>
            <a:pPr lvl="1"/>
            <a:endParaRPr lang="en-US" u="sng" dirty="0"/>
          </a:p>
          <a:p>
            <a:pPr lvl="1"/>
            <a:r>
              <a:rPr lang="en-US" u="sng" dirty="0" smtClean="0"/>
              <a:t>Raw crops like sugar</a:t>
            </a:r>
            <a:r>
              <a:rPr lang="en-US" u="sng" dirty="0"/>
              <a:t> </a:t>
            </a:r>
            <a:r>
              <a:rPr lang="en-US" u="sng" dirty="0" smtClean="0"/>
              <a:t>and coffee were farmed in the Americas and shipped to Europe</a:t>
            </a:r>
            <a:endParaRPr lang="en-US" u="sng" dirty="0"/>
          </a:p>
        </p:txBody>
      </p:sp>
      <p:pic>
        <p:nvPicPr>
          <p:cNvPr id="6" name="Picture 2" descr="https://upload.wikimedia.org/wikipedia/commons/c/ca/Triangle_trade2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9" y="1825625"/>
            <a:ext cx="5933171" cy="433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4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Middle Passage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Middle Passage was the portion of Triangle Trade where slaves were transported across the Atlantic</a:t>
            </a:r>
          </a:p>
          <a:p>
            <a:pPr lvl="1"/>
            <a:r>
              <a:rPr lang="en-US" dirty="0" smtClean="0"/>
              <a:t>The journey took six weeks to three months</a:t>
            </a:r>
          </a:p>
          <a:p>
            <a:pPr lvl="1"/>
            <a:r>
              <a:rPr lang="en-US" dirty="0" smtClean="0"/>
              <a:t>15% of total amount of African slaves died on the slave ships</a:t>
            </a:r>
          </a:p>
          <a:p>
            <a:pPr lvl="1"/>
            <a:r>
              <a:rPr lang="en-US" dirty="0" smtClean="0"/>
              <a:t>Most slaves were shackled below deck</a:t>
            </a:r>
            <a:endParaRPr lang="en-US" dirty="0"/>
          </a:p>
        </p:txBody>
      </p:sp>
      <p:pic>
        <p:nvPicPr>
          <p:cNvPr id="5122" name="Picture 2" descr="https://upload.wikimedia.org/wikipedia/commons/thumb/0/09/Slave_ship_diagram.png/800px-Slave_ship_diagram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24" y="1521739"/>
            <a:ext cx="3572653" cy="514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77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Jamestown, Virginia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Slavery begins in colonial America in 1619</a:t>
            </a:r>
          </a:p>
          <a:p>
            <a:endParaRPr lang="en-US" u="sng" dirty="0"/>
          </a:p>
          <a:p>
            <a:pPr lvl="1"/>
            <a:r>
              <a:rPr lang="en-US" u="sng" dirty="0" smtClean="0"/>
              <a:t>Tobacco and cotton plantations spring up throughout Virginia, the Carolinas, and Georgia</a:t>
            </a:r>
          </a:p>
          <a:p>
            <a:pPr marL="457200" lvl="1" indent="0">
              <a:buNone/>
            </a:pPr>
            <a:endParaRPr lang="en-US" u="sng" dirty="0" smtClean="0"/>
          </a:p>
          <a:p>
            <a:pPr lvl="1"/>
            <a:r>
              <a:rPr lang="en-US" dirty="0" smtClean="0"/>
              <a:t>Slavery was legal in all thirteen colonies but many northern colonies began to outlaw the practice in the early 1700’s</a:t>
            </a:r>
            <a:endParaRPr lang="en-US" dirty="0"/>
          </a:p>
        </p:txBody>
      </p:sp>
      <p:pic>
        <p:nvPicPr>
          <p:cNvPr id="7170" name="Picture 2" descr="http://d97a3ad6c1b09e180027-5c35be6f174b10f62347680d094e609a.r46.cf2.rackcdn.com/cache/6e/3f/6e3f91a852da81d9ddfc2c7d08184bb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33" y="2318198"/>
            <a:ext cx="5965601" cy="335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50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Legacy of Slavery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Between 11 and 14 million Africans were enslaved in the New World between 1619 and 1863</a:t>
            </a:r>
          </a:p>
          <a:p>
            <a:endParaRPr lang="en-US" dirty="0"/>
          </a:p>
          <a:p>
            <a:r>
              <a:rPr lang="en-US" dirty="0" smtClean="0"/>
              <a:t>The economy of colonial British America, and by extension, the United </a:t>
            </a:r>
            <a:r>
              <a:rPr lang="en-US" dirty="0" smtClean="0"/>
              <a:t>States, </a:t>
            </a:r>
            <a:r>
              <a:rPr lang="en-US" dirty="0" smtClean="0"/>
              <a:t>was built on slave labor…including the nation’s capital city of Washington, DC.</a:t>
            </a:r>
          </a:p>
          <a:p>
            <a:endParaRPr lang="en-US" dirty="0"/>
          </a:p>
          <a:p>
            <a:r>
              <a:rPr lang="en-US" dirty="0" smtClean="0"/>
              <a:t>To date, the United States has never formally apologized for slavery. (Virginia, Maryland, North Carolina, and Alabama remain the only states whose legislatures have apologized.)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09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Summarize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b="1" dirty="0"/>
              <a:t>What the main idea of the lesson was</a:t>
            </a:r>
          </a:p>
          <a:p>
            <a:pPr lvl="1"/>
            <a:r>
              <a:rPr lang="en-US" b="1" dirty="0"/>
              <a:t>AND what you learned today.</a:t>
            </a:r>
          </a:p>
          <a:p>
            <a:endParaRPr lang="en-US" b="1" dirty="0"/>
          </a:p>
          <a:p>
            <a:r>
              <a:rPr lang="en-US" b="1" dirty="0"/>
              <a:t>Your summary should be able to explain today’s lesson to someone who was not in class today.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3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1712</TotalTime>
  <Words>430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Corbel</vt:lpstr>
      <vt:lpstr>Depth</vt:lpstr>
      <vt:lpstr>Stony the Road We Trod:  Slavery in the New World</vt:lpstr>
      <vt:lpstr>Conquest of Paradise</vt:lpstr>
      <vt:lpstr>The Sixteenth Century</vt:lpstr>
      <vt:lpstr>The Rise of African Slavery</vt:lpstr>
      <vt:lpstr>Triangle Trade</vt:lpstr>
      <vt:lpstr>The Middle Passage</vt:lpstr>
      <vt:lpstr>Jamestown, Virginia</vt:lpstr>
      <vt:lpstr>The Legacy of Slavery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Stony the Road We Trod:  Slavery in the New World</dc:title>
  <dc:creator>Lawrence Staten</dc:creator>
  <cp:lastModifiedBy>Lawrence Staten</cp:lastModifiedBy>
  <cp:revision>11</cp:revision>
  <dcterms:created xsi:type="dcterms:W3CDTF">2015-07-21T16:35:46Z</dcterms:created>
  <dcterms:modified xsi:type="dcterms:W3CDTF">2015-12-10T22:49:33Z</dcterms:modified>
</cp:coreProperties>
</file>